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80" r:id="rId19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95" Type="http://schemas.openxmlformats.org/officeDocument/2006/relationships/slide" Target="slides/slide12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7" name="Shape 4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8" name="Google Shape;4788;p12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9" name="Google Shape;4789;p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90" name="Google Shape;4790;p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7.xml"/><Relationship Id="rId2" Type="http://schemas.openxmlformats.org/officeDocument/2006/relationships/notesSlide" Target="../notesSlides/notesSlide125.xml"/></Relationships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1" name="Shape 4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" name="Google Shape;4792;p681"/>
          <p:cNvSpPr txBox="1"/>
          <p:nvPr>
            <p:ph type="title"/>
          </p:nvPr>
        </p:nvSpPr>
        <p:spPr>
          <a:xfrm>
            <a:off x="1150937" y="0"/>
            <a:ext cx="7793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2314"/>
              </a:buClr>
              <a:buSzPts val="1400"/>
              <a:buFont typeface="Cabin"/>
              <a:buNone/>
            </a:pPr>
            <a:r>
              <a:rPr b="0" i="0" lang="zh-CN" sz="4300" u="none" cap="none" strike="noStrike">
                <a:solidFill>
                  <a:srgbClr val="572314"/>
                </a:solidFill>
                <a:latin typeface="Cabin"/>
                <a:ea typeface="Cabin"/>
                <a:cs typeface="Cabin"/>
                <a:sym typeface="Cabin"/>
              </a:rPr>
              <a:t>Type and Work Environments</a:t>
            </a:r>
            <a:endParaRPr/>
          </a:p>
        </p:txBody>
      </p:sp>
      <p:sp>
        <p:nvSpPr>
          <p:cNvPr id="4793" name="Google Shape;4793;p681"/>
          <p:cNvSpPr txBox="1"/>
          <p:nvPr>
            <p:ph idx="1" type="body"/>
          </p:nvPr>
        </p:nvSpPr>
        <p:spPr>
          <a:xfrm>
            <a:off x="1435100" y="1143000"/>
            <a:ext cx="3657600" cy="3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925" lvl="0" marL="365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None/>
            </a:pPr>
            <a:r>
              <a:rPr b="0" i="0" lang="zh-CN" sz="2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Extraverts..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Cabin"/>
              <a:buChar char="●"/>
            </a:pPr>
            <a:r>
              <a:rPr b="0" i="0" lang="zh-CN" sz="2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Like variety and action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Cabin"/>
              <a:buChar char="●"/>
            </a:pPr>
            <a:r>
              <a:rPr b="0" i="0" lang="zh-CN" sz="2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Tend to be faster, dislike complicated procedures (ES)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Cabin"/>
              <a:buChar char="●"/>
            </a:pPr>
            <a:r>
              <a:rPr b="0" i="0" lang="zh-CN" sz="2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Good “greeters” (EF)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Cabin"/>
              <a:buChar char="●"/>
            </a:pPr>
            <a:r>
              <a:rPr b="0" i="0" lang="zh-CN" sz="2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Impatient with long, slow jobs done alone</a:t>
            </a:r>
            <a:endParaRPr/>
          </a:p>
          <a:p>
            <a:pPr indent="-146684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Cabin"/>
              <a:buNone/>
            </a:pPr>
            <a:r>
              <a:t/>
            </a:r>
            <a:endParaRPr/>
          </a:p>
        </p:txBody>
      </p:sp>
      <p:sp>
        <p:nvSpPr>
          <p:cNvPr id="4794" name="Google Shape;4794;p681"/>
          <p:cNvSpPr txBox="1"/>
          <p:nvPr>
            <p:ph idx="2" type="body"/>
          </p:nvPr>
        </p:nvSpPr>
        <p:spPr>
          <a:xfrm>
            <a:off x="5276850" y="1143000"/>
            <a:ext cx="3657600" cy="3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925" lvl="0" marL="365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Introverts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Cabin"/>
              <a:buChar char="●"/>
            </a:pPr>
            <a:r>
              <a:rPr b="0" i="0" lang="zh-CN" sz="2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Like quiet for concentration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Cabin"/>
              <a:buChar char="●"/>
            </a:pPr>
            <a:r>
              <a:rPr b="0" i="0" lang="zh-CN" sz="2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Careful with details (IS)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Cabin"/>
              <a:buChar char="●"/>
            </a:pPr>
            <a:r>
              <a:rPr b="0" i="0" lang="zh-CN" sz="2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Trouble with names &amp; faces (IT)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Cabin"/>
              <a:buChar char="●"/>
            </a:pPr>
            <a:r>
              <a:rPr b="0" i="0" lang="zh-CN" sz="2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Can work for long periods of time on a project without interruptions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